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Type a quote here.”"/>
          <p:cNvSpPr txBox="1"/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/>
          <p:nvPr>
            <p:ph type="pic" idx="13"/>
          </p:nvPr>
        </p:nvSpPr>
        <p:spPr>
          <a:xfrm>
            <a:off x="1619250" y="673100"/>
            <a:ext cx="9758016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/>
          <p:nvPr>
            <p:ph type="pic" sz="half" idx="13"/>
          </p:nvPr>
        </p:nvSpPr>
        <p:spPr>
          <a:xfrm>
            <a:off x="6718300" y="638919"/>
            <a:ext cx="5334001" cy="82169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/>
          <p:nvPr>
            <p:ph type="pic" sz="quarter" idx="13"/>
          </p:nvPr>
        </p:nvSpPr>
        <p:spPr>
          <a:xfrm>
            <a:off x="6731000" y="49657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Image"/>
          <p:cNvSpPr/>
          <p:nvPr>
            <p:ph type="pic" sz="quarter" idx="14"/>
          </p:nvPr>
        </p:nvSpPr>
        <p:spPr>
          <a:xfrm>
            <a:off x="6731000" y="635000"/>
            <a:ext cx="5334000" cy="3898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Image"/>
          <p:cNvSpPr/>
          <p:nvPr>
            <p:ph type="pic" sz="half" idx="15"/>
          </p:nvPr>
        </p:nvSpPr>
        <p:spPr>
          <a:xfrm>
            <a:off x="9525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DIFFERENCES OF A FREELY JOINED AND BORN INTO CULTURE"/>
          <p:cNvSpPr txBox="1"/>
          <p:nvPr>
            <p:ph type="ctrTitle"/>
          </p:nvPr>
        </p:nvSpPr>
        <p:spPr>
          <a:xfrm>
            <a:off x="1270000" y="-3276600"/>
            <a:ext cx="10464800" cy="5906195"/>
          </a:xfrm>
          <a:prstGeom prst="rect">
            <a:avLst/>
          </a:prstGeom>
        </p:spPr>
        <p:txBody>
          <a:bodyPr/>
          <a:lstStyle>
            <a:lvl1pPr>
              <a:defRPr sz="5400"/>
            </a:lvl1pPr>
          </a:lstStyle>
          <a:p>
            <a:pPr/>
            <a:r>
              <a:t>DIFFERENCES OF A FREELY JOINED AND BORN INTO CULTURE</a:t>
            </a:r>
          </a:p>
        </p:txBody>
      </p:sp>
      <p:grpSp>
        <p:nvGrpSpPr>
          <p:cNvPr id="122" name="Image Gallery"/>
          <p:cNvGrpSpPr/>
          <p:nvPr/>
        </p:nvGrpSpPr>
        <p:grpSpPr>
          <a:xfrm>
            <a:off x="3801491" y="2997856"/>
            <a:ext cx="5401818" cy="6007598"/>
            <a:chOff x="0" y="0"/>
            <a:chExt cx="5401816" cy="6007596"/>
          </a:xfrm>
        </p:grpSpPr>
        <p:pic>
          <p:nvPicPr>
            <p:cNvPr id="120" name="FREEDOM_PICTURE.jpg" descr="FREEDOM_PICTURE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612" t="0" r="612" b="0"/>
            <a:stretch>
              <a:fillRect/>
            </a:stretch>
          </p:blipFill>
          <p:spPr>
            <a:xfrm>
              <a:off x="0" y="0"/>
              <a:ext cx="5401817" cy="54688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1" name="Type to enter a caption."/>
            <p:cNvSpPr/>
            <p:nvPr/>
          </p:nvSpPr>
          <p:spPr>
            <a:xfrm>
              <a:off x="0" y="5545063"/>
              <a:ext cx="5401817" cy="46253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>
                <a:defRPr sz="2000"/>
              </a:lvl1pPr>
            </a:lstStyle>
            <a:p>
              <a:pPr/>
              <a:r>
                <a:t>Type to enter a caption.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REATIV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CREATIVITY</a:t>
            </a:r>
          </a:p>
        </p:txBody>
      </p:sp>
      <p:sp>
        <p:nvSpPr>
          <p:cNvPr id="149" name="MOCKINGBIRD: EVERYONE ACTS AND DRESSES AS SAME AS THEY CA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MOCKINGBIRD: EVERYONE ACTS AND DRESSES AS SAME AS THEY CAN</a:t>
            </a:r>
          </a:p>
          <a:p>
            <a:pPr/>
            <a:r>
              <a:t>EASY RIDER: IN THE HIPPY COMMUNE, PEOPLE DO AS THEY PLEASE.</a:t>
            </a:r>
          </a:p>
          <a:p>
            <a:pPr lvl="1"/>
            <a:r>
              <a:t>DANCING AND ACTING ARE HIGHLY ENCOURAGED</a:t>
            </a:r>
          </a:p>
          <a:p>
            <a:pPr/>
            <a:r>
              <a:t>MOCKINGBIRD: PEOPLE ARE SHUNNED FOR ACTING OR DRESSING DIFFERENT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WITHDRAWAL CAPAB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90727">
              <a:defRPr sz="6719"/>
            </a:lvl1pPr>
          </a:lstStyle>
          <a:p>
            <a:pPr/>
            <a:r>
              <a:t>WITHDRAWAL CAPABILITY</a:t>
            </a:r>
          </a:p>
        </p:txBody>
      </p:sp>
      <p:sp>
        <p:nvSpPr>
          <p:cNvPr id="152" name="EASY RIDER: THE TRIO LOOK FOR FOOD AND A PLACE TO SLEEP IN A NEW COMMUNITY BUT THE COMMUNITY WAS HOSTIL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73379" indent="-373379" defTabSz="490727">
              <a:spcBef>
                <a:spcPts val="3500"/>
              </a:spcBef>
              <a:defRPr sz="2688"/>
            </a:pPr>
            <a:r>
              <a:t>EASY RIDER: THE TRIO LOOK FOR FOOD AND A PLACE TO SLEEP IN A NEW COMMUNITY BUT THE COMMUNITY WAS HOSTILE</a:t>
            </a:r>
          </a:p>
          <a:p>
            <a:pPr lvl="1" marL="746759" indent="-373379" defTabSz="490727">
              <a:spcBef>
                <a:spcPts val="3500"/>
              </a:spcBef>
              <a:defRPr sz="2688"/>
            </a:pPr>
            <a:r>
              <a:t>ABLE TO MAKE THE CHOICE TO LEAVE</a:t>
            </a:r>
          </a:p>
          <a:p>
            <a:pPr marL="373379" indent="-373379" defTabSz="490727">
              <a:spcBef>
                <a:spcPts val="3500"/>
              </a:spcBef>
              <a:defRPr sz="2688"/>
            </a:pPr>
            <a:r>
              <a:t>MOCKINGBIRD: THE POOR FARMER IS UNABLE TO LEAVE TO SEEK A BETTER LOT THAN THAT IN WHICH HE WAS BORN</a:t>
            </a:r>
          </a:p>
          <a:p>
            <a:pPr marL="373379" indent="-373379" defTabSz="490727">
              <a:spcBef>
                <a:spcPts val="3500"/>
              </a:spcBef>
              <a:defRPr sz="2688"/>
            </a:pPr>
            <a:r>
              <a:t>EASY RIDER: THE COUNTRY MEN WERE BORN INTO A WAY OF THINKING</a:t>
            </a:r>
          </a:p>
          <a:p>
            <a:pPr lvl="1" marL="746759" indent="-373379" defTabSz="490727">
              <a:spcBef>
                <a:spcPts val="3500"/>
              </a:spcBef>
              <a:defRPr sz="2688"/>
            </a:pPr>
            <a:r>
              <a:t>THESE MEN ARE UNABLE TO SEE FREEDOM</a:t>
            </a:r>
          </a:p>
          <a:p>
            <a:pPr lvl="1" marL="746759" indent="-373379" defTabSz="490727">
              <a:spcBef>
                <a:spcPts val="3500"/>
              </a:spcBef>
              <a:defRPr sz="2688"/>
            </a:pPr>
            <a:r>
              <a:t>THESE MEN ARE UNABLE TO ESCAPE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DIVERS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DIVERSITY</a:t>
            </a:r>
          </a:p>
        </p:txBody>
      </p:sp>
      <p:sp>
        <p:nvSpPr>
          <p:cNvPr id="155" name="MOCKINGBIRD: STAYING WITH THE BORN-IN CULTURE MAKES PEOPLE UNABLE TO SEE BEYOND THEIR OWN CULTUR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MOCKINGBIRD: STAYING WITH THE BORN-IN CULTURE MAKES PEOPLE UNABLE TO SEE BEYOND THEIR OWN CULTURE</a:t>
            </a:r>
          </a:p>
          <a:p>
            <a:pPr/>
            <a:r>
              <a:t>EASY RIDER: HAVING STOPED BY VARIOUS CULTURES THEY ARE ABLE TO SEE THE WORLD FROM DIFFERENT VIEWPOINTS</a:t>
            </a:r>
          </a:p>
          <a:p>
            <a:pPr/>
            <a:r>
              <a:t>MOCKINGBIRD: BY BEING ON ARTHUR’S PORCH, SCOUT IS ABLE TO SEE MORE FROM HIS VIEW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MOB MENTA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MOB MENTALITY</a:t>
            </a:r>
          </a:p>
        </p:txBody>
      </p:sp>
      <p:sp>
        <p:nvSpPr>
          <p:cNvPr id="158" name="SEEMS TO EVIDENT IN BOTH FILM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SEEMS TO EVIDENT IN BOTH FILMS</a:t>
            </a:r>
          </a:p>
          <a:p>
            <a:pPr lvl="1"/>
            <a:r>
              <a:t>MOCKINGBIRD: THE MEN FORM MOBS TO LYNCH THE BLACK MAN, ONLY COMING TO REASON WHEN THEY THINK OF FOR THEMSELVES</a:t>
            </a:r>
          </a:p>
          <a:p>
            <a:pPr lvl="1"/>
            <a:r>
              <a:t>EASY RIDER: EACH TOWN VISITED, EVEN THE HIPPY COMMUNE, FELL INTO A SORT OF GROUP THINK WITH ONE ANOTHER</a:t>
            </a:r>
          </a:p>
          <a:p>
            <a:pPr lvl="1"/>
            <a:r>
              <a:t>MOCKINGBIRD: THE BLACK MEN EVEN SEE THEMSELVES AS LESSER DUE TO THEIR CULTURE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EGREGATION AND FEAR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8254">
              <a:defRPr sz="6960"/>
            </a:lvl1pPr>
          </a:lstStyle>
          <a:p>
            <a:pPr/>
            <a:r>
              <a:t>SEGREGATION AND FEAR</a:t>
            </a:r>
          </a:p>
        </p:txBody>
      </p:sp>
      <p:sp>
        <p:nvSpPr>
          <p:cNvPr id="161" name="MOCKINGBIRD: DURING THE TRIAL, THE BLACK MEN HAD TO SIT UP TOP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MOCKINGBIRD: DURING THE TRIAL, THE BLACK MEN HAD TO SIT UP TOP</a:t>
            </a:r>
          </a:p>
          <a:p>
            <a:pPr/>
            <a:r>
              <a:t>EASY RIDER: DURING MARDI GRAS, EVERYONE WAS MIXED TOGETHER FROM ALL CULTURES AND SEXES ACTING OUT WITH NO FEAR</a:t>
            </a:r>
          </a:p>
          <a:p>
            <a:pPr/>
            <a:r>
              <a:t>EASY RIDER: THE ENTIRE FILM WAS ABOUT THE FREEDOM LOVING CONFORMIST FOLK BEING FEARFUL OR ENVIOUS OF THE TRUE FREEDOM OF THE LEAD CHARACTERS 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FERENC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REFERENCES</a:t>
            </a:r>
          </a:p>
        </p:txBody>
      </p:sp>
      <p:sp>
        <p:nvSpPr>
          <p:cNvPr id="164" name="EASY RIDER. (1969). [DVD] DIRECTED BY D. HOPPER. USA.…"/>
          <p:cNvSpPr txBox="1"/>
          <p:nvPr>
            <p:ph type="body" idx="1"/>
          </p:nvPr>
        </p:nvSpPr>
        <p:spPr>
          <a:xfrm>
            <a:off x="952500" y="647700"/>
            <a:ext cx="11099800" cy="6286500"/>
          </a:xfrm>
          <a:prstGeom prst="rect">
            <a:avLst/>
          </a:prstGeom>
        </p:spPr>
        <p:txBody>
          <a:bodyPr/>
          <a:lstStyle/>
          <a:p>
            <a:pPr/>
            <a:r>
              <a:t>EASY RIDER. (1969). [DVD] DIRECTED BY D. HOPPER. USA.</a:t>
            </a:r>
          </a:p>
          <a:p>
            <a:pPr/>
            <a:r>
              <a:t>TO KILL A MOCKINGBIRD. (1962). [DVD] DIRECTED BY R. MULLIGAN. USA.</a:t>
            </a:r>
          </a:p>
        </p:txBody>
      </p:sp>
      <p:grpSp>
        <p:nvGrpSpPr>
          <p:cNvPr id="167" name="Image Gallery"/>
          <p:cNvGrpSpPr/>
          <p:nvPr/>
        </p:nvGrpSpPr>
        <p:grpSpPr>
          <a:xfrm>
            <a:off x="952500" y="5397698"/>
            <a:ext cx="11495832" cy="4590059"/>
            <a:chOff x="0" y="0"/>
            <a:chExt cx="11495831" cy="4590057"/>
          </a:xfrm>
        </p:grpSpPr>
        <p:pic>
          <p:nvPicPr>
            <p:cNvPr id="165" name="prison.jpg" descr="prison.jp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23895" r="0" b="23895"/>
            <a:stretch>
              <a:fillRect/>
            </a:stretch>
          </p:blipFill>
          <p:spPr>
            <a:xfrm>
              <a:off x="0" y="0"/>
              <a:ext cx="11495832" cy="40513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" name="Type to enter a caption."/>
            <p:cNvSpPr/>
            <p:nvPr/>
          </p:nvSpPr>
          <p:spPr>
            <a:xfrm>
              <a:off x="0" y="4127525"/>
              <a:ext cx="11495832" cy="4625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>
                <a:defRPr sz="2000"/>
              </a:lvl1pPr>
            </a:lstStyle>
            <a:p>
              <a:pPr/>
              <a:r>
                <a:t>Type to enter a caption.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WHEN IT’S A CHOIC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1"/>
            <a:r>
              <a:t>WHEN IT’S A CHOICE</a:t>
            </a:r>
          </a:p>
        </p:txBody>
      </p:sp>
      <p:sp>
        <p:nvSpPr>
          <p:cNvPr id="125" name="PEOPLE FEEL MORE IN CONTROL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382270" indent="-382270" defTabSz="502412">
              <a:spcBef>
                <a:spcPts val="3600"/>
              </a:spcBef>
              <a:defRPr sz="2752"/>
            </a:pPr>
            <a:r>
              <a:t>PEOPLE FEEL MORE IN CONTROL</a:t>
            </a:r>
          </a:p>
          <a:p>
            <a:pPr lvl="1" marL="764540" indent="-382270" defTabSz="502412">
              <a:spcBef>
                <a:spcPts val="3600"/>
              </a:spcBef>
              <a:defRPr sz="2752"/>
            </a:pPr>
            <a:r>
              <a:t>EASY RIDER: THE HIPPY COMMUNE TRIES TO PLANT CROPS WITHOUT COMPLAINT</a:t>
            </a:r>
          </a:p>
          <a:p>
            <a:pPr marL="382270" indent="-382270" defTabSz="502412">
              <a:spcBef>
                <a:spcPts val="3600"/>
              </a:spcBef>
              <a:defRPr sz="2752"/>
            </a:pPr>
            <a:r>
              <a:t>PEOPLE ARE HAPPIER IN THEIR AFFAIRS</a:t>
            </a:r>
          </a:p>
          <a:p>
            <a:pPr lvl="1" marL="764540" indent="-382270" defTabSz="502412">
              <a:spcBef>
                <a:spcPts val="3600"/>
              </a:spcBef>
              <a:defRPr sz="2752"/>
            </a:pPr>
            <a:r>
              <a:t>MOCKINGBIRD: BLACK FOLK ARE MISERABLE AND WHITE FOLK CAN’T HELP</a:t>
            </a:r>
          </a:p>
          <a:p>
            <a:pPr marL="382270" indent="-382270" defTabSz="502412">
              <a:spcBef>
                <a:spcPts val="3600"/>
              </a:spcBef>
              <a:defRPr sz="2752"/>
            </a:pPr>
            <a:r>
              <a:t>PEOPLE THINK MORE</a:t>
            </a:r>
          </a:p>
          <a:p>
            <a:pPr lvl="1" marL="764540" indent="-382270" defTabSz="502412">
              <a:spcBef>
                <a:spcPts val="3600"/>
              </a:spcBef>
              <a:defRPr sz="2752"/>
            </a:pPr>
            <a:r>
              <a:t>EASY RIDER: NON-FREE PEOPLE AT THE CAFE CAN DO NOTHING BUT HATE THE LONG HAIRED FOLK.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ENSE OF FREEDO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SENSE OF FREEDOM</a:t>
            </a:r>
          </a:p>
        </p:txBody>
      </p:sp>
      <p:sp>
        <p:nvSpPr>
          <p:cNvPr id="128" name="EASY RIDER: PEOPLE IN THE CAFE BELIEVE THEMSELVES TO BE FREE AND ATTACK THE THINGS THAT SHOW THEY AREN’T, EVEN KILLING FOR I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PEOPLE IN THE CAFE BELIEVE THEMSELVES TO BE FREE AND ATTACK THE THINGS THAT SHOW THEY AREN’T, EVEN KILLING FOR IT</a:t>
            </a:r>
          </a:p>
          <a:p>
            <a:pPr/>
            <a:r>
              <a:t>MOCKINGBIRD: BLACK FOLK ARE BORN AT A DISADVANTAGED; ASSUMED GUILTY EVEN IN THE FACE OF CLEAR REASON</a:t>
            </a:r>
          </a:p>
          <a:p>
            <a:pPr/>
            <a:r>
              <a:t>MOCKINGBIRD: BLACK FOLK ARE ASSUMED LIERS AND A DANGER TO WOMEN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EASURE IN LIFE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PLEASURE IN LIFE</a:t>
            </a:r>
          </a:p>
        </p:txBody>
      </p:sp>
      <p:sp>
        <p:nvSpPr>
          <p:cNvPr id="131" name="EASY RIDER: FARMER CLAIMED TO BE HEADING TO CALIFORNIA, BUT CHOOSE INSTEAD TO SETTLE WITH A FAIMLY AND FARM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FARMER CLAIMED TO BE HEADING TO CALIFORNIA, BUT CHOOSE INSTEAD TO SETTLE WITH A FAIMLY AND FARM</a:t>
            </a:r>
          </a:p>
          <a:p>
            <a:pPr/>
            <a:r>
              <a:t>EASY RIDER: HIPPY COMMUNE SHOWS GREAT PLEASURE IN LIVING HOW THEY CHOOSE</a:t>
            </a:r>
          </a:p>
          <a:p>
            <a:pPr/>
            <a:r>
              <a:t>MOCKINGBIRD: FOLK ARE EXPECTED TO DRESS IN A CERTAIN WAY. SCOUT WAS HORRIFIED ABOUT WEARING A DRESS AND ACTING LIKE A GIRL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ONFORM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CONFORMITY</a:t>
            </a:r>
          </a:p>
        </p:txBody>
      </p:sp>
      <p:sp>
        <p:nvSpPr>
          <p:cNvPr id="134" name="EASY RIDER: ALL THE MEN AT THE JAIL HAD SHORT HAIR. A COMMON ACT WAS TO CUT LONG HAIR’D PRISONERS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ALL THE MEN AT THE JAIL HAD SHORT HAIR. A COMMON ACT WAS TO CUT LONG HAIR’D PRISONERS</a:t>
            </a:r>
          </a:p>
          <a:p>
            <a:pPr/>
            <a:r>
              <a:t>MOCKINGBIRD: FOLK ACT WITH MOB MENTALITY, UNABLE TO THINK, AND SEEK TO KILL A MAN ON HEARSAY ALONE</a:t>
            </a:r>
          </a:p>
          <a:p>
            <a:pPr/>
            <a:r>
              <a:t>EASY RIDER: ENTERING A PARADE WITHOUT A LICENSE BREAKS CONFORMITY WHICH LEADS TO JAIL TIME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RADI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TRADITIONS</a:t>
            </a:r>
          </a:p>
        </p:txBody>
      </p:sp>
      <p:sp>
        <p:nvSpPr>
          <p:cNvPr id="137" name="EASY RIDER: PEOPLE ARE ABLE TO ACT AS THEY WISH, SUCH AS IN THE HIPPY COMMU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PEOPLE ARE ABLE TO ACT AS THEY WISH, SUCH AS IN THE HIPPY COMMUNE</a:t>
            </a:r>
          </a:p>
          <a:p>
            <a:pPr/>
            <a:r>
              <a:t>EASY RIDER: MEN IN THE CAFE ARE BOUND TO TRADITION</a:t>
            </a:r>
          </a:p>
          <a:p>
            <a:pPr/>
            <a:r>
              <a:t>MOCKINGBIRD: TRADITION SAYS THAT A WHITE WOMAN CANNOT KISS A BLACK MAN WITHOUT BEING SHUNNED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EXPECTATION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EXPECTATIONS</a:t>
            </a:r>
          </a:p>
        </p:txBody>
      </p:sp>
      <p:sp>
        <p:nvSpPr>
          <p:cNvPr id="140" name="EASY RIDER: EVERY COMMUNITY THE LEAD CHARACTERS WENT, THERE WERE DIFFERENT EXPECTATIONS ON HOW TO DRESS AND ACT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EVERY COMMUNITY THE LEAD CHARACTERS WENT, THERE WERE DIFFERENT EXPECTATIONS ON HOW TO DRESS AND ACT</a:t>
            </a:r>
          </a:p>
          <a:p>
            <a:pPr/>
            <a:r>
              <a:t>MOCKINGBIRD: PEOPLE DON’T FIGHT </a:t>
            </a:r>
          </a:p>
          <a:p>
            <a:pPr/>
            <a:r>
              <a:t>MOCKINGBIRD: NEGROS ARE BAD PEOPLE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HOSTILIT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HOSTILITY</a:t>
            </a:r>
          </a:p>
        </p:txBody>
      </p:sp>
      <p:sp>
        <p:nvSpPr>
          <p:cNvPr id="143" name="MOCKINGBIRD: NOT CONFORMING TO DISLIKING NEGROS BRINGS HATE FROM THE COMMUNITY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MOCKINGBIRD: NOT CONFORMING TO DISLIKING NEGROS BRINGS HATE FROM THE COMMUNITY</a:t>
            </a:r>
          </a:p>
          <a:p>
            <a:pPr/>
            <a:r>
              <a:t>MOCKINGBIRD: THE TRADITION OF DISLIKING NEGROS BRINGS THE JURY TO CONVICT AN INNOCENT MAN</a:t>
            </a:r>
          </a:p>
          <a:p>
            <a:pPr/>
            <a:r>
              <a:t>EASY RIDER: THE CULTURE OF CONFORMITY LEADS TO TWO RANDOM MEN WANTING TO SCARE TWO GUYS WITH LONG HAIR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BIGOTRY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BIGOTRY</a:t>
            </a:r>
          </a:p>
        </p:txBody>
      </p:sp>
      <p:sp>
        <p:nvSpPr>
          <p:cNvPr id="146" name="EASY RIDER: THE SIGHT OF LONG HAIRED MEN IN RURAL LIFE BRINGS THE IRE OF EVERY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EASY RIDER: THE SIGHT OF LONG HAIRED MEN IN RURAL LIFE BRINGS THE IRE OF EVERYONE</a:t>
            </a:r>
          </a:p>
          <a:p>
            <a:pPr/>
            <a:r>
              <a:t>EASY RIDER: WOMEN BEING ATTRACTED TO THE FREE NATURE IS HATED BY THE OLD GUARD</a:t>
            </a:r>
          </a:p>
          <a:p>
            <a:pPr/>
            <a:r>
              <a:t>MOCKINGBIRD: A MAN IS ASSUMED GUILTY BASED ON THE CULTURE OF A BLACK MAN BEING WORTH LESS THAN A WHITE WOMAN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